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7" r:id="rId3"/>
    <p:sldId id="269" r:id="rId4"/>
    <p:sldId id="301" r:id="rId5"/>
    <p:sldId id="294" r:id="rId6"/>
    <p:sldId id="302" r:id="rId7"/>
    <p:sldId id="300" r:id="rId8"/>
    <p:sldId id="304" r:id="rId9"/>
    <p:sldId id="283" r:id="rId10"/>
    <p:sldId id="399" r:id="rId11"/>
    <p:sldId id="293" r:id="rId12"/>
    <p:sldId id="400" r:id="rId13"/>
    <p:sldId id="261" r:id="rId14"/>
    <p:sldId id="262" r:id="rId15"/>
    <p:sldId id="264" r:id="rId16"/>
    <p:sldId id="263" r:id="rId17"/>
    <p:sldId id="265" r:id="rId18"/>
    <p:sldId id="266" r:id="rId19"/>
    <p:sldId id="267" r:id="rId20"/>
    <p:sldId id="268" r:id="rId21"/>
    <p:sldId id="303" r:id="rId22"/>
    <p:sldId id="397" r:id="rId23"/>
    <p:sldId id="256" r:id="rId24"/>
    <p:sldId id="398" r:id="rId25"/>
    <p:sldId id="282" r:id="rId26"/>
    <p:sldId id="286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2F3"/>
    <a:srgbClr val="F4CCCC"/>
    <a:srgbClr val="B4A7D6"/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78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50 %</a:t>
            </a:r>
            <a:r>
              <a:rPr lang="da-DK" sz="16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af alle </a:t>
            </a:r>
            <a:r>
              <a:rPr lang="da-DK" sz="1600" baseline="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licenstagere</a:t>
            </a:r>
            <a:r>
              <a:rPr lang="da-DK" sz="1600" baseline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er 12 år eller derunder</a:t>
            </a:r>
            <a:endParaRPr lang="da-DK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c:rich>
      </c:tx>
      <c:layout>
        <c:manualLayout>
          <c:xMode val="edge"/>
          <c:yMode val="edge"/>
          <c:x val="8.9320987654320991E-2"/>
          <c:y val="4.20904899134173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Begynder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'Ark1'!$A$2:$A$29</c:f>
              <c:strCache>
                <c:ptCount val="28"/>
                <c:pt idx="0">
                  <c:v>4 år</c:v>
                </c:pt>
                <c:pt idx="1">
                  <c:v> 5 år</c:v>
                </c:pt>
                <c:pt idx="2">
                  <c:v>6 år</c:v>
                </c:pt>
                <c:pt idx="3">
                  <c:v>7 år</c:v>
                </c:pt>
                <c:pt idx="4">
                  <c:v>8 år</c:v>
                </c:pt>
                <c:pt idx="5">
                  <c:v>9 år</c:v>
                </c:pt>
                <c:pt idx="6">
                  <c:v>10 år</c:v>
                </c:pt>
                <c:pt idx="7">
                  <c:v>11 år</c:v>
                </c:pt>
                <c:pt idx="8">
                  <c:v>12 år</c:v>
                </c:pt>
                <c:pt idx="9">
                  <c:v>13 år</c:v>
                </c:pt>
                <c:pt idx="10">
                  <c:v>14 år</c:v>
                </c:pt>
                <c:pt idx="11">
                  <c:v>15 år</c:v>
                </c:pt>
                <c:pt idx="12">
                  <c:v>16 år</c:v>
                </c:pt>
                <c:pt idx="13">
                  <c:v>17 år</c:v>
                </c:pt>
                <c:pt idx="14">
                  <c:v>18 år</c:v>
                </c:pt>
                <c:pt idx="15">
                  <c:v>19 år</c:v>
                </c:pt>
                <c:pt idx="16">
                  <c:v>20 år</c:v>
                </c:pt>
                <c:pt idx="17">
                  <c:v>21 år</c:v>
                </c:pt>
                <c:pt idx="18">
                  <c:v>22 år</c:v>
                </c:pt>
                <c:pt idx="19">
                  <c:v>23 år</c:v>
                </c:pt>
                <c:pt idx="20">
                  <c:v>24 år</c:v>
                </c:pt>
                <c:pt idx="21">
                  <c:v>25 år</c:v>
                </c:pt>
                <c:pt idx="22">
                  <c:v>26 år</c:v>
                </c:pt>
                <c:pt idx="23">
                  <c:v>27 år</c:v>
                </c:pt>
                <c:pt idx="24">
                  <c:v>28 år</c:v>
                </c:pt>
                <c:pt idx="25">
                  <c:v>29 år</c:v>
                </c:pt>
                <c:pt idx="26">
                  <c:v>30 år</c:v>
                </c:pt>
                <c:pt idx="27">
                  <c:v>over 30 år</c:v>
                </c:pt>
              </c:strCache>
            </c:strRef>
          </c:cat>
          <c:val>
            <c:numRef>
              <c:f>'Ark1'!$B$2:$B$29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12</c:v>
                </c:pt>
                <c:pt idx="3">
                  <c:v>66</c:v>
                </c:pt>
                <c:pt idx="4">
                  <c:v>105</c:v>
                </c:pt>
                <c:pt idx="5">
                  <c:v>144</c:v>
                </c:pt>
                <c:pt idx="6">
                  <c:v>105</c:v>
                </c:pt>
                <c:pt idx="7">
                  <c:v>121</c:v>
                </c:pt>
                <c:pt idx="8">
                  <c:v>117</c:v>
                </c:pt>
                <c:pt idx="9">
                  <c:v>91</c:v>
                </c:pt>
                <c:pt idx="10">
                  <c:v>53</c:v>
                </c:pt>
                <c:pt idx="11">
                  <c:v>27</c:v>
                </c:pt>
                <c:pt idx="12">
                  <c:v>11</c:v>
                </c:pt>
                <c:pt idx="13">
                  <c:v>4</c:v>
                </c:pt>
                <c:pt idx="14">
                  <c:v>4</c:v>
                </c:pt>
                <c:pt idx="15">
                  <c:v>3</c:v>
                </c:pt>
                <c:pt idx="16">
                  <c:v>1</c:v>
                </c:pt>
                <c:pt idx="17">
                  <c:v>3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09-477F-8E74-41F412923BD6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'Ark1'!$A$2:$A$29</c:f>
              <c:strCache>
                <c:ptCount val="28"/>
                <c:pt idx="0">
                  <c:v>4 år</c:v>
                </c:pt>
                <c:pt idx="1">
                  <c:v> 5 år</c:v>
                </c:pt>
                <c:pt idx="2">
                  <c:v>6 år</c:v>
                </c:pt>
                <c:pt idx="3">
                  <c:v>7 år</c:v>
                </c:pt>
                <c:pt idx="4">
                  <c:v>8 år</c:v>
                </c:pt>
                <c:pt idx="5">
                  <c:v>9 år</c:v>
                </c:pt>
                <c:pt idx="6">
                  <c:v>10 år</c:v>
                </c:pt>
                <c:pt idx="7">
                  <c:v>11 år</c:v>
                </c:pt>
                <c:pt idx="8">
                  <c:v>12 år</c:v>
                </c:pt>
                <c:pt idx="9">
                  <c:v>13 år</c:v>
                </c:pt>
                <c:pt idx="10">
                  <c:v>14 år</c:v>
                </c:pt>
                <c:pt idx="11">
                  <c:v>15 år</c:v>
                </c:pt>
                <c:pt idx="12">
                  <c:v>16 år</c:v>
                </c:pt>
                <c:pt idx="13">
                  <c:v>17 år</c:v>
                </c:pt>
                <c:pt idx="14">
                  <c:v>18 år</c:v>
                </c:pt>
                <c:pt idx="15">
                  <c:v>19 år</c:v>
                </c:pt>
                <c:pt idx="16">
                  <c:v>20 år</c:v>
                </c:pt>
                <c:pt idx="17">
                  <c:v>21 år</c:v>
                </c:pt>
                <c:pt idx="18">
                  <c:v>22 år</c:v>
                </c:pt>
                <c:pt idx="19">
                  <c:v>23 år</c:v>
                </c:pt>
                <c:pt idx="20">
                  <c:v>24 år</c:v>
                </c:pt>
                <c:pt idx="21">
                  <c:v>25 år</c:v>
                </c:pt>
                <c:pt idx="22">
                  <c:v>26 år</c:v>
                </c:pt>
                <c:pt idx="23">
                  <c:v>27 år</c:v>
                </c:pt>
                <c:pt idx="24">
                  <c:v>28 år</c:v>
                </c:pt>
                <c:pt idx="25">
                  <c:v>29 år</c:v>
                </c:pt>
                <c:pt idx="26">
                  <c:v>30 år</c:v>
                </c:pt>
                <c:pt idx="27">
                  <c:v>over 30 år</c:v>
                </c:pt>
              </c:strCache>
            </c:strRef>
          </c:cat>
          <c:val>
            <c:numRef>
              <c:f>'Ark1'!$C$2:$C$29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14</c:v>
                </c:pt>
                <c:pt idx="3">
                  <c:v>129</c:v>
                </c:pt>
                <c:pt idx="4">
                  <c:v>333</c:v>
                </c:pt>
                <c:pt idx="5">
                  <c:v>627</c:v>
                </c:pt>
                <c:pt idx="6">
                  <c:v>843</c:v>
                </c:pt>
                <c:pt idx="7">
                  <c:v>1017</c:v>
                </c:pt>
                <c:pt idx="8">
                  <c:v>1144</c:v>
                </c:pt>
                <c:pt idx="9">
                  <c:v>1138</c:v>
                </c:pt>
                <c:pt idx="10">
                  <c:v>940</c:v>
                </c:pt>
                <c:pt idx="11">
                  <c:v>726</c:v>
                </c:pt>
                <c:pt idx="12">
                  <c:v>552</c:v>
                </c:pt>
                <c:pt idx="13">
                  <c:v>319</c:v>
                </c:pt>
                <c:pt idx="14">
                  <c:v>221</c:v>
                </c:pt>
                <c:pt idx="15">
                  <c:v>155</c:v>
                </c:pt>
                <c:pt idx="16">
                  <c:v>144</c:v>
                </c:pt>
                <c:pt idx="17">
                  <c:v>104</c:v>
                </c:pt>
                <c:pt idx="18">
                  <c:v>72</c:v>
                </c:pt>
                <c:pt idx="19">
                  <c:v>77</c:v>
                </c:pt>
                <c:pt idx="20">
                  <c:v>44</c:v>
                </c:pt>
                <c:pt idx="21">
                  <c:v>61</c:v>
                </c:pt>
                <c:pt idx="22">
                  <c:v>19</c:v>
                </c:pt>
                <c:pt idx="23">
                  <c:v>15</c:v>
                </c:pt>
                <c:pt idx="24">
                  <c:v>20</c:v>
                </c:pt>
                <c:pt idx="25">
                  <c:v>5</c:v>
                </c:pt>
                <c:pt idx="26">
                  <c:v>5</c:v>
                </c:pt>
                <c:pt idx="2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09-477F-8E74-41F412923BD6}"/>
            </c:ext>
          </c:extLst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Efterskole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'Ark1'!$A$2:$A$29</c:f>
              <c:strCache>
                <c:ptCount val="28"/>
                <c:pt idx="0">
                  <c:v>4 år</c:v>
                </c:pt>
                <c:pt idx="1">
                  <c:v> 5 år</c:v>
                </c:pt>
                <c:pt idx="2">
                  <c:v>6 år</c:v>
                </c:pt>
                <c:pt idx="3">
                  <c:v>7 år</c:v>
                </c:pt>
                <c:pt idx="4">
                  <c:v>8 år</c:v>
                </c:pt>
                <c:pt idx="5">
                  <c:v>9 år</c:v>
                </c:pt>
                <c:pt idx="6">
                  <c:v>10 år</c:v>
                </c:pt>
                <c:pt idx="7">
                  <c:v>11 år</c:v>
                </c:pt>
                <c:pt idx="8">
                  <c:v>12 år</c:v>
                </c:pt>
                <c:pt idx="9">
                  <c:v>13 år</c:v>
                </c:pt>
                <c:pt idx="10">
                  <c:v>14 år</c:v>
                </c:pt>
                <c:pt idx="11">
                  <c:v>15 år</c:v>
                </c:pt>
                <c:pt idx="12">
                  <c:v>16 år</c:v>
                </c:pt>
                <c:pt idx="13">
                  <c:v>17 år</c:v>
                </c:pt>
                <c:pt idx="14">
                  <c:v>18 år</c:v>
                </c:pt>
                <c:pt idx="15">
                  <c:v>19 år</c:v>
                </c:pt>
                <c:pt idx="16">
                  <c:v>20 år</c:v>
                </c:pt>
                <c:pt idx="17">
                  <c:v>21 år</c:v>
                </c:pt>
                <c:pt idx="18">
                  <c:v>22 år</c:v>
                </c:pt>
                <c:pt idx="19">
                  <c:v>23 år</c:v>
                </c:pt>
                <c:pt idx="20">
                  <c:v>24 år</c:v>
                </c:pt>
                <c:pt idx="21">
                  <c:v>25 år</c:v>
                </c:pt>
                <c:pt idx="22">
                  <c:v>26 år</c:v>
                </c:pt>
                <c:pt idx="23">
                  <c:v>27 år</c:v>
                </c:pt>
                <c:pt idx="24">
                  <c:v>28 år</c:v>
                </c:pt>
                <c:pt idx="25">
                  <c:v>29 år</c:v>
                </c:pt>
                <c:pt idx="26">
                  <c:v>30 år</c:v>
                </c:pt>
                <c:pt idx="27">
                  <c:v>over 30 år</c:v>
                </c:pt>
              </c:strCache>
            </c:strRef>
          </c:cat>
          <c:val>
            <c:numRef>
              <c:f>'Ark1'!$D$2:$D$29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81</c:v>
                </c:pt>
                <c:pt idx="13">
                  <c:v>336</c:v>
                </c:pt>
                <c:pt idx="14">
                  <c:v>34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09-477F-8E74-41F412923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3170920"/>
        <c:axId val="693167640"/>
      </c:barChart>
      <c:catAx>
        <c:axId val="693170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93167640"/>
        <c:crosses val="autoZero"/>
        <c:auto val="1"/>
        <c:lblAlgn val="ctr"/>
        <c:lblOffset val="100"/>
        <c:noMultiLvlLbl val="0"/>
      </c:catAx>
      <c:valAx>
        <c:axId val="693167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9317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0.42218</cdr:x>
      <cdr:y>0.19806</cdr:y>
    </cdr:from>
    <cdr:to>
      <cdr:x>0.88702</cdr:x>
      <cdr:y>0.38648</cdr:y>
    </cdr:to>
    <cdr:sp macro="" textlink="">
      <cdr:nvSpPr>
        <cdr:cNvPr id="2" name="Tekstfelt 1">
          <a:extLst xmlns:a="http://schemas.openxmlformats.org/drawingml/2006/main">
            <a:ext uri="{FF2B5EF4-FFF2-40B4-BE49-F238E27FC236}">
              <a16:creationId xmlns:a16="http://schemas.microsoft.com/office/drawing/2014/main" id="{D1F4215C-B8A8-4426-AF76-B1CD37117A4E}"/>
            </a:ext>
          </a:extLst>
        </cdr:cNvPr>
        <cdr:cNvSpPr txBox="1"/>
      </cdr:nvSpPr>
      <cdr:spPr>
        <a:xfrm xmlns:a="http://schemas.openxmlformats.org/drawingml/2006/main">
          <a:off x="3474377" y="896420"/>
          <a:ext cx="3825412" cy="8527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a-DK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 største fald i </a:t>
          </a:r>
          <a:r>
            <a:rPr lang="da-DK" sz="1600" b="1" dirty="0">
              <a:solidFill>
                <a:srgbClr val="CD09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nationale licenser</a:t>
          </a:r>
          <a:r>
            <a:rPr lang="da-DK" sz="1600" dirty="0">
              <a:solidFill>
                <a:srgbClr val="CD092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da-DK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sker i overgangene fra </a:t>
          </a:r>
        </a:p>
        <a:p xmlns:a="http://schemas.openxmlformats.org/drawingml/2006/main">
          <a:r>
            <a:rPr lang="da-DK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13 til 14 år, 14 til 15 år og 16 til 17 år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9/5/2021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9/5/2021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7BDAF-6862-46CA-8A6B-55B1DEBDC36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7905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716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Præsentation af de 4 nye strategispor (kort)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0760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Bidragsydere:</a:t>
            </a:r>
          </a:p>
          <a:p>
            <a:r>
              <a:rPr lang="da-DK" dirty="0"/>
              <a:t>Peter Jensen</a:t>
            </a:r>
          </a:p>
          <a:p>
            <a:r>
              <a:rPr lang="da-DK" dirty="0"/>
              <a:t>Søren Smedegård</a:t>
            </a:r>
          </a:p>
          <a:p>
            <a:endParaRPr lang="da-DK" dirty="0"/>
          </a:p>
          <a:p>
            <a:r>
              <a:rPr lang="da-DK" dirty="0"/>
              <a:t>GymDanmark benytter dette koncept til den fortsatte udvikling af gymnastikken, og vi ser også ind i den talentforståelse og definition som ATK 2.0 præsenter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097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>
                <a:solidFill>
                  <a:srgbClr val="000000"/>
                </a:solidFill>
                <a:latin typeface="Open Sans"/>
                <a:cs typeface="Open Sans"/>
              </a:rPr>
              <a:t>Det overordnede formål med at praktisere ATK 2.0 i sport, er at sikre bæredygtig udvikling af børn og unge gennem ansvarlig og velovervejet træning samt ansvarlig deltagelse i konkurrenceaktiviteter.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Lav overgang til talentopfattelsen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24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3640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Passioneret personer. Ildsjæle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2964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7BDAF-6862-46CA-8A6B-55B1DEBDC36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3833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7BDAF-6862-46CA-8A6B-55B1DEBDC36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4139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37BDAF-6862-46CA-8A6B-55B1DEBDC36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9206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9479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739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8223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627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AF65-50B6-49C4-84A2-2D52EEE870C0}" type="datetimeFigureOut">
              <a:rPr lang="da-DK" smtClean="0"/>
              <a:t>05-09-2021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FA13-7080-411B-8863-F7F58E7CD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95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6AF65-50B6-49C4-84A2-2D52EEE870C0}" type="datetimeFigureOut">
              <a:rPr lang="da-DK" smtClean="0"/>
              <a:t>05-09-2021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CFA13-7080-411B-8863-F7F58E7CD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95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0" r="2870"/>
          <a:stretch>
            <a:fillRect/>
          </a:stretch>
        </p:blipFill>
        <p:spPr>
          <a:xfrm>
            <a:off x="8653" y="0"/>
            <a:ext cx="9144000" cy="6858000"/>
          </a:xfrm>
        </p:spPr>
      </p:pic>
      <p:sp>
        <p:nvSpPr>
          <p:cNvPr id="5" name="Tekstfelt 4"/>
          <p:cNvSpPr txBox="1"/>
          <p:nvPr/>
        </p:nvSpPr>
        <p:spPr>
          <a:xfrm>
            <a:off x="1539720" y="363369"/>
            <a:ext cx="608186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Regionsmøder</a:t>
            </a:r>
          </a:p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Udvalget for Idrætsgymnastik</a:t>
            </a:r>
          </a:p>
          <a:p>
            <a:pPr algn="ctr"/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Lørdag og søndag den 4.-5. september 2021</a:t>
            </a:r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72" y="6048392"/>
            <a:ext cx="3366506" cy="6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F6B84DF-8752-4538-A746-5B29FEA7E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84" y="921528"/>
            <a:ext cx="8573231" cy="570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79B53-D0C1-4948-9D13-F0FA7EA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89091"/>
            <a:ext cx="6310583" cy="928547"/>
          </a:xfrm>
        </p:spPr>
        <p:txBody>
          <a:bodyPr>
            <a:normAutofit/>
          </a:bodyPr>
          <a:lstStyle/>
          <a:p>
            <a:br>
              <a:rPr lang="da-DK" sz="2800" dirty="0"/>
            </a:br>
            <a:r>
              <a:rPr lang="da-DK" sz="2800" dirty="0"/>
              <a:t>Vedtægtsforslag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EAA5E3F-3338-4F00-A4A5-21DE9519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84" y="1684581"/>
            <a:ext cx="8296231" cy="430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0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2411104"/>
            <a:ext cx="4883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13195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Kalender 2021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B19CAA-73A9-441E-99E0-E46EBB27F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093491"/>
              </p:ext>
            </p:extLst>
          </p:nvPr>
        </p:nvGraphicFramePr>
        <p:xfrm>
          <a:off x="288000" y="972000"/>
          <a:ext cx="8530463" cy="4037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414616159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0923976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762404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907639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72855230"/>
                    </a:ext>
                  </a:extLst>
                </a:gridCol>
              </a:tblGrid>
              <a:tr h="288907">
                <a:tc rowSpan="4"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Regionsmøde</a:t>
                      </a:r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Viborg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9199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Regionsmøde</a:t>
                      </a:r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Øst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Hermes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66180"/>
                  </a:ext>
                </a:extLst>
              </a:tr>
              <a:tr h="270526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18.-19.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</a:t>
                      </a:r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Trin 4-6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Helsingør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1670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</a:t>
                      </a:r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DMC Senior + Junior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Gefion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379"/>
                  </a:ext>
                </a:extLst>
              </a:tr>
              <a:tr h="288907">
                <a:tc rowSpan="10">
                  <a:txBody>
                    <a:bodyPr/>
                    <a:lstStyle/>
                    <a:p>
                      <a:pPr algn="l" fontAlgn="t"/>
                      <a:r>
                        <a:rPr lang="de-CH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Hold Sr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KG66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4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Hold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KG66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592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- 3.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Junior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</a:t>
                      </a:r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KG66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3315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DM Hold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Kval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Gefion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63064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9.-10.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 U9-U15, Hold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Hermes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0035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9.-10.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 U9-U15, Hold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884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18-24.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VM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KIG/MIG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1539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 Junior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KIG/MIG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3904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 Junior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KIG/MIG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2913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 </a:t>
                      </a:r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 Junior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KIG/MIG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Finland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87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B19CAA-73A9-441E-99E0-E46EBB27F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4839824"/>
              </p:ext>
            </p:extLst>
          </p:nvPr>
        </p:nvGraphicFramePr>
        <p:xfrm>
          <a:off x="288000" y="972000"/>
          <a:ext cx="8530463" cy="33793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414616159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0923976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762404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907639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72855230"/>
                    </a:ext>
                  </a:extLst>
                </a:gridCol>
              </a:tblGrid>
              <a:tr h="288907">
                <a:tc rowSpan="10">
                  <a:txBody>
                    <a:bodyPr/>
                    <a:lstStyle/>
                    <a:p>
                      <a:pPr algn="l" fontAlgn="t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Hold Finaler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KIG/MIG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VIK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9199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12.-14.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NECh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KIG/MIG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Finland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66180"/>
                  </a:ext>
                </a:extLst>
              </a:tr>
              <a:tr h="270526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13.-14.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Trin 4-6, Hold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Viborg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1670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Årsmøde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Gymdanmark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Kolding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637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U11-U15, Hold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4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DMC Junior Hold</a:t>
                      </a:r>
                    </a:p>
                    <a:p>
                      <a:pPr algn="l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DMC Youth Hold /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592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Trin 1-3, Hold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Helsingør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3315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Trin 1-3, Hold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Viborg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63064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Trinmesterskab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Nakskov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0035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Trinmesterskab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8845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 4-6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beståelseskonkurrence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Helsingør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15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77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Kalender 2022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B19CAA-73A9-441E-99E0-E46EBB27F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186835"/>
              </p:ext>
            </p:extLst>
          </p:nvPr>
        </p:nvGraphicFramePr>
        <p:xfrm>
          <a:off x="288000" y="504000"/>
          <a:ext cx="8530463" cy="6185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414616159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0923976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7624049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7907639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72855230"/>
                    </a:ext>
                  </a:extLst>
                </a:gridCol>
              </a:tblGrid>
              <a:tr h="288907">
                <a:tc rowSpan="9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 U9-U15,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Individuelt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Greve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9199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Greve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66180"/>
                  </a:ext>
                </a:extLst>
              </a:tr>
              <a:tr h="270526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Greve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1670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 U9-U15,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Individuelt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Viborg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37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Viborg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4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 DMC Junior/Senior, Youth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 COP Junior/Senior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592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 DMC Junior/Senior, Youth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 COP Junior/Senior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3315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 U17, Junior, Senior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63064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 U17, Junior, Senior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00350"/>
                  </a:ext>
                </a:extLst>
              </a:tr>
              <a:tr h="288907">
                <a:tc rowSpan="2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Trinmesterskab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884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Trinmesterskab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315399"/>
                  </a:ext>
                </a:extLst>
              </a:tr>
              <a:tr h="288907">
                <a:tc rowSpan="5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</a:p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trin 1-3 ind. Øst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3904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trin 1-3 ind. Vest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291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U11-U15,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Individuelt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8744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412577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798656"/>
                  </a:ext>
                </a:extLst>
              </a:tr>
              <a:tr h="288907">
                <a:tc rowSpan="3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DMC Junior/Senior, Youth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COP Junior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9224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Masters, Hold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Viborg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477374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 - 26.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uge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Senior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Aalborg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780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45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B19CAA-73A9-441E-99E0-E46EBB27F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4092878"/>
              </p:ext>
            </p:extLst>
          </p:nvPr>
        </p:nvGraphicFramePr>
        <p:xfrm>
          <a:off x="288000" y="972000"/>
          <a:ext cx="8529008" cy="5378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414616159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4209239761"/>
                    </a:ext>
                  </a:extLst>
                </a:gridCol>
                <a:gridCol w="2988000">
                  <a:extLst>
                    <a:ext uri="{9D8B030D-6E8A-4147-A177-3AD203B41FA5}">
                      <a16:colId xmlns:a16="http://schemas.microsoft.com/office/drawing/2014/main" val="276240491"/>
                    </a:ext>
                  </a:extLst>
                </a:gridCol>
                <a:gridCol w="1294545">
                  <a:extLst>
                    <a:ext uri="{9D8B030D-6E8A-4147-A177-3AD203B41FA5}">
                      <a16:colId xmlns:a16="http://schemas.microsoft.com/office/drawing/2014/main" val="7907639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72855230"/>
                    </a:ext>
                  </a:extLst>
                </a:gridCol>
              </a:tblGrid>
              <a:tr h="288907"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- 21.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UEG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München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891999"/>
                  </a:ext>
                </a:extLst>
              </a:tr>
              <a:tr h="288907">
                <a:tc rowSpan="3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hold DMC, Youth, Junior, Senior-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kval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66180"/>
                  </a:ext>
                </a:extLst>
              </a:tr>
              <a:tr h="270526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Senior, Hold,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Kvalifikation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1670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 U9-U15, Hold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379"/>
                  </a:ext>
                </a:extLst>
              </a:tr>
              <a:tr h="288907">
                <a:tc rowSpan="5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</a:p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JM U9-U15, Hold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694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oktober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hold,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5929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hold,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5-6)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43315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Hold,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4)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63064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VM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 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Liverpool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200350"/>
                  </a:ext>
                </a:extLst>
              </a:tr>
              <a:tr h="288907">
                <a:tc rowSpan="5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U11-U15, Hold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884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Årsmøde</a:t>
                      </a:r>
                      <a:endParaRPr lang="de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GymDanmark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315399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DM hold finale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KIG/MIG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339042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Hold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429130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Nam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</a:t>
                      </a:r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4-6 Hold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987449"/>
                  </a:ext>
                </a:extLst>
              </a:tr>
              <a:tr h="288907">
                <a:tc rowSpan="3">
                  <a:txBody>
                    <a:bodyPr/>
                    <a:lstStyle/>
                    <a:p>
                      <a:pPr algn="l" fontAlgn="b"/>
                      <a:r>
                        <a:rPr lang="de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Trin 1-3 Hold,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61115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RM Trin 1-3 Hold,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øst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Helsingør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635058"/>
                  </a:ext>
                </a:extLst>
              </a:tr>
              <a:tr h="288907">
                <a:tc vMerge="1"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Trin 4-6 </a:t>
                      </a:r>
                      <a:r>
                        <a:rPr lang="de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beståelseskonkurrence</a:t>
                      </a:r>
                      <a:endParaRPr lang="de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KIG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Helsingør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3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Kalendergruppens årshjul</a:t>
            </a:r>
          </a:p>
        </p:txBody>
      </p:sp>
    </p:spTree>
    <p:extLst>
      <p:ext uri="{BB962C8B-B14F-4D97-AF65-F5344CB8AC3E}">
        <p14:creationId xmlns:p14="http://schemas.microsoft.com/office/powerpoint/2010/main" val="14513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92B6531-1A3F-488D-BF78-92C83983C360}"/>
              </a:ext>
            </a:extLst>
          </p:cNvPr>
          <p:cNvSpPr txBox="1"/>
          <p:nvPr/>
        </p:nvSpPr>
        <p:spPr>
          <a:xfrm>
            <a:off x="2005584" y="2367171"/>
            <a:ext cx="5132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/>
              <a:t>Hvem er vi, og hvem er I?</a:t>
            </a:r>
          </a:p>
        </p:txBody>
      </p:sp>
    </p:spTree>
    <p:extLst>
      <p:ext uri="{BB962C8B-B14F-4D97-AF65-F5344CB8AC3E}">
        <p14:creationId xmlns:p14="http://schemas.microsoft.com/office/powerpoint/2010/main" val="145841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EB19CAA-73A9-441E-99E0-E46EBB27F2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65071"/>
              </p:ext>
            </p:extLst>
          </p:nvPr>
        </p:nvGraphicFramePr>
        <p:xfrm>
          <a:off x="288000" y="972000"/>
          <a:ext cx="8516953" cy="51135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1348">
                  <a:extLst>
                    <a:ext uri="{9D8B030D-6E8A-4147-A177-3AD203B41FA5}">
                      <a16:colId xmlns:a16="http://schemas.microsoft.com/office/drawing/2014/main" val="4146161590"/>
                    </a:ext>
                  </a:extLst>
                </a:gridCol>
                <a:gridCol w="6955605">
                  <a:extLst>
                    <a:ext uri="{9D8B030D-6E8A-4147-A177-3AD203B41FA5}">
                      <a16:colId xmlns:a16="http://schemas.microsoft.com/office/drawing/2014/main" val="4209239761"/>
                    </a:ext>
                  </a:extLst>
                </a:gridCol>
              </a:tblGrid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Januar-Februar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 ansvarlige arbejder på kalenderen for næste år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891999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Februar-Marts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Kalenderen præsenteres på regionsmøderne, foreningerne kommer med kommentarer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66180"/>
                  </a:ext>
                </a:extLst>
              </a:tr>
              <a:tr h="270526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Marts-April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Kalenderen tilrettes ift. indkomne kommentarer og koordineres med Landsholdschef, ansvarlig for </a:t>
                      </a:r>
                      <a:r>
                        <a:rPr lang="da-DK" sz="14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</a:t>
                      </a:r>
                      <a:r>
                        <a:rPr lang="da-DK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konkurrencer samt Disciplinkaptajn</a:t>
                      </a:r>
                    </a:p>
                    <a:p>
                      <a:pPr algn="l" fontAlgn="t"/>
                      <a:r>
                        <a:rPr lang="da-DK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Kalenderen udsendes til foreningerne der kan byde ind på, hvilke konkurrencer de ønsker at afholde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16705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Maj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6379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269490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Juli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Juli, seneste dato, hvor foreningerne kan melde ind om, hvilke konkurrencer de er interesseret i.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959290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August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 ansvarlige arbejder videre på kalenderen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8433152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September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Kalenderen præsenteres på Regionsmøderne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7863064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Oktober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Konkurrencekalendergruppen sender email til samtlige værtsforeninger med vedhæftet konkurrencekalender og konkurrencehåndbog, og beder om bekræftelse ved svar tilbage på email med følgende information:</a:t>
                      </a:r>
                      <a:b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Konkurrence navn og dato</a:t>
                      </a:r>
                      <a:b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Gymnastikforening</a:t>
                      </a:r>
                      <a:b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Kontaktperson navn, email og telefonnummer</a:t>
                      </a:r>
                      <a:b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Bekræftelse på at kontaktpersonen har læst og forstået konkurrencehåndbogen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5200350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Kalenderen præsenteres på repræsentantskabsmødet / aktivitetsmødet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988845"/>
                  </a:ext>
                </a:extLst>
              </a:tr>
              <a:tr h="288907"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December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a-DK" sz="14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315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6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Projekter og initiativer</a:t>
            </a:r>
          </a:p>
        </p:txBody>
      </p:sp>
    </p:spTree>
    <p:extLst>
      <p:ext uri="{BB962C8B-B14F-4D97-AF65-F5344CB8AC3E}">
        <p14:creationId xmlns:p14="http://schemas.microsoft.com/office/powerpoint/2010/main" val="27410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0961BC61-60F2-4CAE-9883-35A0B89BA9A0}"/>
              </a:ext>
            </a:extLst>
          </p:cNvPr>
          <p:cNvSpPr txBox="1">
            <a:spLocks/>
          </p:cNvSpPr>
          <p:nvPr/>
        </p:nvSpPr>
        <p:spPr>
          <a:xfrm>
            <a:off x="456069" y="1061818"/>
            <a:ext cx="8489148" cy="103397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tx1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da-DK" sz="4000" dirty="0"/>
              <a:t>GymDanmark Strategi 2022-2025</a:t>
            </a:r>
          </a:p>
          <a:p>
            <a:r>
              <a:rPr lang="da-DK" sz="2000" dirty="0"/>
              <a:t>Kerneopgaven: Vi vil fastholde børn og unge</a:t>
            </a:r>
          </a:p>
          <a:p>
            <a:endParaRPr lang="da-DK" sz="4000" dirty="0"/>
          </a:p>
        </p:txBody>
      </p:sp>
      <p:sp>
        <p:nvSpPr>
          <p:cNvPr id="8" name="Subtitle 3">
            <a:extLst>
              <a:ext uri="{FF2B5EF4-FFF2-40B4-BE49-F238E27FC236}">
                <a16:creationId xmlns:a16="http://schemas.microsoft.com/office/drawing/2014/main" id="{79777048-F984-431C-98E9-0065D0B91CBC}"/>
              </a:ext>
            </a:extLst>
          </p:cNvPr>
          <p:cNvSpPr txBox="1">
            <a:spLocks/>
          </p:cNvSpPr>
          <p:nvPr/>
        </p:nvSpPr>
        <p:spPr>
          <a:xfrm>
            <a:off x="709948" y="3061477"/>
            <a:ext cx="7448400" cy="26077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950E949-3E60-42AE-B03A-F02EF55F8664}"/>
              </a:ext>
            </a:extLst>
          </p:cNvPr>
          <p:cNvSpPr txBox="1"/>
          <p:nvPr/>
        </p:nvSpPr>
        <p:spPr>
          <a:xfrm>
            <a:off x="456068" y="2160445"/>
            <a:ext cx="788783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Etisk Kodeks </a:t>
            </a:r>
          </a:p>
          <a:p>
            <a:r>
              <a:rPr lang="da-DK" dirty="0"/>
              <a:t>	Vores værdier om fastholdelse afspejles i aktiviteter/arrangementer</a:t>
            </a:r>
          </a:p>
          <a:p>
            <a:r>
              <a:rPr lang="da-DK" dirty="0"/>
              <a:t>	- Reglementer og adfærd</a:t>
            </a:r>
          </a:p>
          <a:p>
            <a:endParaRPr lang="da-DK" dirty="0"/>
          </a:p>
          <a:p>
            <a:r>
              <a:rPr lang="da-DK" sz="2000" b="1" dirty="0">
                <a:solidFill>
                  <a:srgbClr val="FF0000"/>
                </a:solidFill>
              </a:rPr>
              <a:t>Uddannelse</a:t>
            </a:r>
          </a:p>
          <a:p>
            <a:r>
              <a:rPr lang="da-DK" dirty="0"/>
              <a:t>	Kompetente trænere fastholder	</a:t>
            </a:r>
          </a:p>
          <a:p>
            <a:r>
              <a:rPr lang="da-DK" dirty="0"/>
              <a:t>	- Formatering, markedsføring og trænerlicens </a:t>
            </a:r>
          </a:p>
          <a:p>
            <a:endParaRPr lang="da-DK" dirty="0"/>
          </a:p>
          <a:p>
            <a:r>
              <a:rPr lang="da-DK" sz="2000" b="1" dirty="0">
                <a:solidFill>
                  <a:srgbClr val="FF0000"/>
                </a:solidFill>
              </a:rPr>
              <a:t>Udviklingsmiljøer</a:t>
            </a:r>
          </a:p>
          <a:p>
            <a:r>
              <a:rPr lang="da-DK" dirty="0"/>
              <a:t>	Foreningsudvikling med fokus på fastholdelse </a:t>
            </a:r>
          </a:p>
          <a:p>
            <a:r>
              <a:rPr lang="da-DK" dirty="0"/>
              <a:t>	Værktøj: Players 1st – udviklingsaktiviteter i foreninger</a:t>
            </a:r>
          </a:p>
          <a:p>
            <a:endParaRPr lang="da-DK" b="1" dirty="0"/>
          </a:p>
          <a:p>
            <a:r>
              <a:rPr lang="da-DK" sz="2000" b="1" dirty="0">
                <a:solidFill>
                  <a:srgbClr val="FF0000"/>
                </a:solidFill>
              </a:rPr>
              <a:t>Nye bevægeformer og livslang bevægelse</a:t>
            </a:r>
          </a:p>
          <a:p>
            <a:pPr lvl="1"/>
            <a:r>
              <a:rPr lang="da-DK" dirty="0"/>
              <a:t>Nye aktiviteter for de 190.000 medlemmer og flere i fællesskabet</a:t>
            </a:r>
          </a:p>
          <a:p>
            <a:pPr lvl="1"/>
            <a:r>
              <a:rPr lang="da-DK" dirty="0"/>
              <a:t>- Innovation og inddragelse, vækst i fitness, nye konkurrence- og eventformer</a:t>
            </a:r>
          </a:p>
        </p:txBody>
      </p:sp>
    </p:spTree>
    <p:extLst>
      <p:ext uri="{BB962C8B-B14F-4D97-AF65-F5344CB8AC3E}">
        <p14:creationId xmlns:p14="http://schemas.microsoft.com/office/powerpoint/2010/main" val="13503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799F7BF-D1A9-4698-926D-2C3D903C9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b="1" i="0" kern="1200" dirty="0">
                <a:latin typeface="Open Sans"/>
                <a:ea typeface="+mj-ea"/>
                <a:cs typeface="Open Sans"/>
              </a:rPr>
              <a:t>Aldersrelateret </a:t>
            </a:r>
            <a:r>
              <a:rPr lang="da-DK" b="1" i="0" kern="1200" dirty="0" err="1">
                <a:latin typeface="Open Sans"/>
                <a:ea typeface="+mj-ea"/>
                <a:cs typeface="Open Sans"/>
              </a:rPr>
              <a:t>TræningsKoncept</a:t>
            </a:r>
            <a:r>
              <a:rPr lang="da-DK" b="1" i="0" kern="1200" dirty="0">
                <a:latin typeface="Open Sans"/>
                <a:ea typeface="+mj-ea"/>
                <a:cs typeface="Open Sans"/>
              </a:rPr>
              <a:t> 2.0</a:t>
            </a:r>
            <a:br>
              <a:rPr lang="da-DK" b="1" i="0" kern="1200" dirty="0">
                <a:latin typeface="Open Sans"/>
                <a:ea typeface="+mj-ea"/>
                <a:cs typeface="Open Sans"/>
              </a:rPr>
            </a:br>
            <a:r>
              <a:rPr lang="da-DK" b="1" i="0" kern="1200" dirty="0">
                <a:latin typeface="Open Sans"/>
                <a:ea typeface="+mj-ea"/>
                <a:cs typeface="Open Sans"/>
              </a:rPr>
              <a:t>- Træning af børn og unge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8B1BB4B-7D27-48D6-835F-3D7B748622DF}"/>
              </a:ext>
            </a:extLst>
          </p:cNvPr>
          <p:cNvSpPr txBox="1"/>
          <p:nvPr/>
        </p:nvSpPr>
        <p:spPr>
          <a:xfrm>
            <a:off x="4119239" y="2615833"/>
            <a:ext cx="4909351" cy="28879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a-DK" dirty="0">
                <a:solidFill>
                  <a:srgbClr val="000000"/>
                </a:solidFill>
                <a:latin typeface="Open Sans"/>
                <a:cs typeface="Open Sans"/>
              </a:rPr>
              <a:t>ATK 2.0 er en </a:t>
            </a:r>
            <a:r>
              <a:rPr lang="da-DK" b="1" dirty="0">
                <a:solidFill>
                  <a:srgbClr val="FF0000"/>
                </a:solidFill>
                <a:latin typeface="Open Sans"/>
                <a:cs typeface="Open Sans"/>
              </a:rPr>
              <a:t>vejledning i træning af børn og unge</a:t>
            </a:r>
            <a:r>
              <a:rPr lang="da-DK" dirty="0">
                <a:solidFill>
                  <a:srgbClr val="000000"/>
                </a:solidFill>
                <a:latin typeface="Open Sans"/>
                <a:cs typeface="Open Sans"/>
              </a:rPr>
              <a:t>, med fokus på den unge udøver som et helt menneske; fysisk, motorisk, psykisk og socialt.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da-DK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da-DK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a-DK" dirty="0">
                <a:solidFill>
                  <a:srgbClr val="000000"/>
                </a:solidFill>
                <a:latin typeface="Open Sans"/>
                <a:cs typeface="Open Sans"/>
              </a:rPr>
              <a:t>ATK 2.0 indeholde retningslinjer og anbefalinger for fysisk, motorisk og mental træning samt </a:t>
            </a:r>
            <a:r>
              <a:rPr lang="da-DK" b="1" dirty="0">
                <a:solidFill>
                  <a:srgbClr val="FF0000"/>
                </a:solidFill>
                <a:latin typeface="Open Sans"/>
                <a:cs typeface="Open Sans"/>
              </a:rPr>
              <a:t>sportspædagogisk vejledning</a:t>
            </a:r>
            <a:r>
              <a:rPr lang="da-DK" dirty="0">
                <a:solidFill>
                  <a:srgbClr val="000000"/>
                </a:solidFill>
                <a:latin typeface="Open Sans"/>
                <a:cs typeface="Open Sans"/>
              </a:rPr>
              <a:t>.</a:t>
            </a:r>
          </a:p>
        </p:txBody>
      </p:sp>
      <p:pic>
        <p:nvPicPr>
          <p:cNvPr id="1026" name="Picture 2" descr="Team Danmarks “ATK 2.0” – DMU ATK">
            <a:extLst>
              <a:ext uri="{FF2B5EF4-FFF2-40B4-BE49-F238E27FC236}">
                <a16:creationId xmlns:a16="http://schemas.microsoft.com/office/drawing/2014/main" id="{630932A7-3FDE-4167-B76B-A024744D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18" y="2615833"/>
            <a:ext cx="2480582" cy="3543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2C4E2-5C04-4973-BA32-E0D6189C5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b="1" i="0" kern="1200" dirty="0">
                <a:latin typeface="Open Sans"/>
                <a:ea typeface="+mj-ea"/>
                <a:cs typeface="Open Sans"/>
              </a:rPr>
              <a:t>ATK 2.0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F34C8D89-FE3C-45A2-AF7C-394316A08D46}"/>
              </a:ext>
            </a:extLst>
          </p:cNvPr>
          <p:cNvSpPr txBox="1"/>
          <p:nvPr/>
        </p:nvSpPr>
        <p:spPr>
          <a:xfrm>
            <a:off x="796834" y="1884313"/>
            <a:ext cx="4733109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da-DK" sz="15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da-DK" sz="15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a-DK" sz="1500" dirty="0">
                <a:solidFill>
                  <a:srgbClr val="000000"/>
                </a:solidFill>
                <a:latin typeface="Open Sans"/>
                <a:cs typeface="Open Sans"/>
              </a:rPr>
              <a:t>GymDanmark benytter vejledning og anbefalinger fra ATK 2.0 til </a:t>
            </a:r>
            <a:r>
              <a:rPr lang="da-DK" sz="1500" b="1" i="1" dirty="0">
                <a:solidFill>
                  <a:srgbClr val="FF0000"/>
                </a:solidFill>
                <a:latin typeface="Open Sans"/>
                <a:cs typeface="Open Sans"/>
              </a:rPr>
              <a:t>at flest muligt kan nå længst muligt i de bedste miljøer, </a:t>
            </a:r>
            <a:r>
              <a:rPr lang="da-DK" sz="1500" dirty="0">
                <a:solidFill>
                  <a:srgbClr val="000000"/>
                </a:solidFill>
                <a:latin typeface="Open Sans"/>
                <a:cs typeface="Open Sans"/>
              </a:rPr>
              <a:t>uanset mål og ambitioner.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da-DK" sz="1500" dirty="0">
              <a:solidFill>
                <a:srgbClr val="000000"/>
              </a:solidFill>
              <a:latin typeface="Open Sans"/>
              <a:cs typeface="Open San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r>
              <a:rPr lang="da-DK" sz="1500" dirty="0">
                <a:solidFill>
                  <a:srgbClr val="000000"/>
                </a:solidFill>
                <a:latin typeface="Open Sans"/>
                <a:cs typeface="Open Sans"/>
              </a:rPr>
              <a:t>Skal danne grundlag for </a:t>
            </a:r>
            <a:r>
              <a:rPr lang="da-DK" sz="1500" b="1" dirty="0">
                <a:solidFill>
                  <a:srgbClr val="FF0000"/>
                </a:solidFill>
                <a:latin typeface="Open Sans"/>
                <a:cs typeface="Open Sans"/>
              </a:rPr>
              <a:t>trivsel</a:t>
            </a:r>
            <a:r>
              <a:rPr lang="da-DK" sz="1500" dirty="0">
                <a:solidFill>
                  <a:srgbClr val="000000"/>
                </a:solidFill>
                <a:latin typeface="Open Sans"/>
                <a:cs typeface="Open Sans"/>
              </a:rPr>
              <a:t> og </a:t>
            </a:r>
            <a:r>
              <a:rPr lang="da-DK" sz="1500" b="1" dirty="0">
                <a:solidFill>
                  <a:srgbClr val="FF0000"/>
                </a:solidFill>
                <a:latin typeface="Open Sans"/>
                <a:cs typeface="Open Sans"/>
              </a:rPr>
              <a:t>fastholdelse</a:t>
            </a:r>
            <a:r>
              <a:rPr lang="da-DK" sz="1500" dirty="0">
                <a:solidFill>
                  <a:srgbClr val="000000"/>
                </a:solidFill>
                <a:latin typeface="Open Sans"/>
                <a:cs typeface="Open Sans"/>
              </a:rPr>
              <a:t> samt muligheden for øget talentmasse og ”produktionen” af flere elitegymnaster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/>
            </a:pPr>
            <a:endParaRPr lang="da-DK" sz="15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pic>
        <p:nvPicPr>
          <p:cNvPr id="5" name="Billede 4" descr="Et billede, der indeholder sport, gymnastik, person, pige&#10;&#10;Automatisk genereret beskrivelse">
            <a:extLst>
              <a:ext uri="{FF2B5EF4-FFF2-40B4-BE49-F238E27FC236}">
                <a16:creationId xmlns:a16="http://schemas.microsoft.com/office/drawing/2014/main" id="{51A9DEB2-AA66-4C5E-8268-036144862B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50" r="1" b="15845"/>
          <a:stretch/>
        </p:blipFill>
        <p:spPr>
          <a:xfrm>
            <a:off x="5814332" y="3126520"/>
            <a:ext cx="3329668" cy="3731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2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A1CC9-8CC4-4160-A5C1-C15960AB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Licenstyper og alder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82A66DAA-572C-44A8-BB70-3F32117F063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6E16C33-62E2-4FBE-AE31-34AD6FA9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rgbClr val="000000"/>
                </a:solidFill>
                <a:latin typeface="Open Sans"/>
                <a:ea typeface="+mn-ea"/>
                <a:cs typeface="Open San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845DE9-65F2-5F4E-A60C-9493408D4400}" type="slidenum">
              <a:rPr lang="da-DK" smtClean="0"/>
              <a:pPr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2C4E2-5C04-4973-BA32-E0D6189C5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ATK 2.0</a:t>
            </a:r>
          </a:p>
        </p:txBody>
      </p:sp>
      <p:pic>
        <p:nvPicPr>
          <p:cNvPr id="2050" name="Picture 2" descr="TOPMØDE i GymDanmarks arbejdsgrupper 1. september 2018">
            <a:extLst>
              <a:ext uri="{FF2B5EF4-FFF2-40B4-BE49-F238E27FC236}">
                <a16:creationId xmlns:a16="http://schemas.microsoft.com/office/drawing/2014/main" id="{733CFAF7-3E14-4419-AD21-EE5045F9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3881109"/>
            <a:ext cx="2467426" cy="256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eam Danmarks “ATK 2.0” – DMU ATK">
            <a:extLst>
              <a:ext uri="{FF2B5EF4-FFF2-40B4-BE49-F238E27FC236}">
                <a16:creationId xmlns:a16="http://schemas.microsoft.com/office/drawing/2014/main" id="{2E848B71-BCB2-4A79-B233-73C10D12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21" y="1069203"/>
            <a:ext cx="1665650" cy="2379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2798D81-0F09-473F-854F-FC1FABD6C8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405" y="482826"/>
            <a:ext cx="4984604" cy="6056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972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592B6531-1A3F-488D-BF78-92C83983C360}"/>
              </a:ext>
            </a:extLst>
          </p:cNvPr>
          <p:cNvSpPr txBox="1"/>
          <p:nvPr/>
        </p:nvSpPr>
        <p:spPr>
          <a:xfrm>
            <a:off x="1868424" y="2644170"/>
            <a:ext cx="5407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4800" b="1" dirty="0"/>
              <a:t>Eventuelt og spørgsmål</a:t>
            </a:r>
          </a:p>
        </p:txBody>
      </p:sp>
    </p:spTree>
    <p:extLst>
      <p:ext uri="{BB962C8B-B14F-4D97-AF65-F5344CB8AC3E}">
        <p14:creationId xmlns:p14="http://schemas.microsoft.com/office/powerpoint/2010/main" val="157730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B40566-0979-4FFF-BAD7-598B6469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r>
              <a:rPr lang="da-DK" sz="2800" dirty="0"/>
              <a:t>Agenda</a:t>
            </a:r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9F61EF6F-378A-49A5-AC84-6A8745DD9A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3865045" cy="4134770"/>
          </a:xfrm>
        </p:spPr>
        <p:txBody>
          <a:bodyPr>
            <a:normAutofit/>
          </a:bodyPr>
          <a:lstStyle/>
          <a:p>
            <a:r>
              <a:rPr lang="da-DK" b="1" dirty="0"/>
              <a:t>UIG 2021-2022</a:t>
            </a:r>
          </a:p>
          <a:p>
            <a:r>
              <a:rPr lang="da-DK" b="1" dirty="0"/>
              <a:t>Idrætsgymnastik miljøet i Danmark</a:t>
            </a:r>
          </a:p>
          <a:p>
            <a:r>
              <a:rPr lang="da-DK" b="1" dirty="0"/>
              <a:t>Årsmødet 2021, herunder vedtægtsforslag</a:t>
            </a:r>
          </a:p>
          <a:p>
            <a:pPr marL="0" indent="0">
              <a:buNone/>
            </a:pPr>
            <a:endParaRPr lang="da-DK" b="1" dirty="0"/>
          </a:p>
          <a:p>
            <a:r>
              <a:rPr lang="da-DK" b="1" dirty="0"/>
              <a:t>Kalender 2021</a:t>
            </a:r>
          </a:p>
          <a:p>
            <a:r>
              <a:rPr lang="da-DK" b="1" dirty="0"/>
              <a:t>Kalender 2022</a:t>
            </a:r>
          </a:p>
          <a:p>
            <a:r>
              <a:rPr lang="da-DK" b="1" dirty="0"/>
              <a:t>Projekter og initiativer</a:t>
            </a:r>
          </a:p>
          <a:p>
            <a:r>
              <a:rPr lang="da-DK" b="1" dirty="0"/>
              <a:t>Eventuelt og spørgsmål</a:t>
            </a:r>
          </a:p>
        </p:txBody>
      </p:sp>
      <p:pic>
        <p:nvPicPr>
          <p:cNvPr id="10" name="Pladsholder til indhold 9" descr="Et billede, der indeholder person, sport, udendørs, gulv&#10;&#10;Automatisk genereret beskrivelse">
            <a:extLst>
              <a:ext uri="{FF2B5EF4-FFF2-40B4-BE49-F238E27FC236}">
                <a16:creationId xmlns:a16="http://schemas.microsoft.com/office/drawing/2014/main" id="{C2305260-DCF6-46C9-BC45-3C2F42F578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56" y="1600200"/>
            <a:ext cx="3691488" cy="4525963"/>
          </a:xfrm>
        </p:spPr>
      </p:pic>
    </p:spTree>
    <p:extLst>
      <p:ext uri="{BB962C8B-B14F-4D97-AF65-F5344CB8AC3E}">
        <p14:creationId xmlns:p14="http://schemas.microsoft.com/office/powerpoint/2010/main" val="123532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UIG 2021-2022</a:t>
            </a:r>
          </a:p>
        </p:txBody>
      </p:sp>
    </p:spTree>
    <p:extLst>
      <p:ext uri="{BB962C8B-B14F-4D97-AF65-F5344CB8AC3E}">
        <p14:creationId xmlns:p14="http://schemas.microsoft.com/office/powerpoint/2010/main" val="11443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79B53-D0C1-4948-9D13-F0FA7EA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89091"/>
            <a:ext cx="6310583" cy="928547"/>
          </a:xfrm>
        </p:spPr>
        <p:txBody>
          <a:bodyPr>
            <a:normAutofit/>
          </a:bodyPr>
          <a:lstStyle/>
          <a:p>
            <a:br>
              <a:rPr lang="da-DK" sz="2800" dirty="0"/>
            </a:br>
            <a:r>
              <a:rPr lang="da-DK" sz="2800" dirty="0"/>
              <a:t>UIG 2021-2022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31F57B6-5090-49E9-8B11-E828A4AFF430}"/>
              </a:ext>
            </a:extLst>
          </p:cNvPr>
          <p:cNvSpPr txBox="1"/>
          <p:nvPr/>
        </p:nvSpPr>
        <p:spPr>
          <a:xfrm>
            <a:off x="4572000" y="2392823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Formand</a:t>
            </a:r>
          </a:p>
          <a:p>
            <a:pPr algn="ctr"/>
            <a:r>
              <a:rPr lang="da-DK" dirty="0"/>
              <a:t>Jakob Zoll Maagaard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197F7E6E-E90C-4B19-B43E-A53E478A4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351" y="1611303"/>
            <a:ext cx="3852909" cy="1915353"/>
          </a:xfr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da-DK" sz="16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/>
              <a:t>Eksisterende medlemmer der forsætter eller der ønsker dette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/>
              <a:t>Medlemmer der har meldt deres afsked eller er i tvivl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/>
              <a:t>Vakante pladser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1600" b="1" dirty="0"/>
              <a:t>Valgproces</a:t>
            </a:r>
          </a:p>
          <a:p>
            <a:pPr marL="0" indent="0">
              <a:buNone/>
            </a:pPr>
            <a:endParaRPr lang="da-DK" sz="1600" b="1" dirty="0"/>
          </a:p>
          <a:p>
            <a:pPr marL="0" indent="0">
              <a:buNone/>
            </a:pPr>
            <a:endParaRPr lang="da-DK" sz="1600" b="1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42B69E1-910E-435E-9A61-E44CD1200DD5}"/>
              </a:ext>
            </a:extLst>
          </p:cNvPr>
          <p:cNvSpPr txBox="1"/>
          <p:nvPr/>
        </p:nvSpPr>
        <p:spPr>
          <a:xfrm>
            <a:off x="4572000" y="1600204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Ralf Petersen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D7B9F9C-ED82-49AD-8CA1-7D7A5A637A7E}"/>
              </a:ext>
            </a:extLst>
          </p:cNvPr>
          <p:cNvSpPr txBox="1"/>
          <p:nvPr/>
        </p:nvSpPr>
        <p:spPr>
          <a:xfrm>
            <a:off x="6858740" y="1600203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Dorthe </a:t>
            </a:r>
            <a:r>
              <a:rPr lang="da-DK" dirty="0" err="1"/>
              <a:t>Wiedenbein</a:t>
            </a:r>
            <a:endParaRPr lang="da-DK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88FBF310-CE67-4598-B8CC-07C5839E42D5}"/>
              </a:ext>
            </a:extLst>
          </p:cNvPr>
          <p:cNvSpPr txBox="1"/>
          <p:nvPr/>
        </p:nvSpPr>
        <p:spPr>
          <a:xfrm>
            <a:off x="6858740" y="3517499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VAKANT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A114C45-9E4E-4597-A559-4F1426EC1438}"/>
              </a:ext>
            </a:extLst>
          </p:cNvPr>
          <p:cNvSpPr txBox="1"/>
          <p:nvPr/>
        </p:nvSpPr>
        <p:spPr>
          <a:xfrm>
            <a:off x="4572000" y="3520358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VAKANT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68E0466-1B24-450E-B00C-B95FBC8D090C}"/>
              </a:ext>
            </a:extLst>
          </p:cNvPr>
          <p:cNvSpPr txBox="1"/>
          <p:nvPr/>
        </p:nvSpPr>
        <p:spPr>
          <a:xfrm>
            <a:off x="1042820" y="3936899"/>
            <a:ext cx="23126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Ann Krogsgaard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4D38A4CC-9EC2-49B4-8B56-5EF25BBDA481}"/>
              </a:ext>
            </a:extLst>
          </p:cNvPr>
          <p:cNvSpPr txBox="1"/>
          <p:nvPr/>
        </p:nvSpPr>
        <p:spPr>
          <a:xfrm>
            <a:off x="1042819" y="4439061"/>
            <a:ext cx="23126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Jørgen Beck Bang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6520AA5A-6873-400C-8F0F-40520F0D4824}"/>
              </a:ext>
            </a:extLst>
          </p:cNvPr>
          <p:cNvSpPr txBox="1"/>
          <p:nvPr/>
        </p:nvSpPr>
        <p:spPr>
          <a:xfrm>
            <a:off x="1042818" y="4941223"/>
            <a:ext cx="231263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/>
              <a:t>Lotte </a:t>
            </a:r>
            <a:r>
              <a:rPr lang="da-DK" dirty="0" err="1"/>
              <a:t>Unnerholm</a:t>
            </a:r>
            <a:endParaRPr lang="da-DK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CAD3CD4-9112-4A2D-9F25-663BFC123EA2}"/>
              </a:ext>
            </a:extLst>
          </p:cNvPr>
          <p:cNvSpPr txBox="1"/>
          <p:nvPr/>
        </p:nvSpPr>
        <p:spPr>
          <a:xfrm>
            <a:off x="4572000" y="4318988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VAKANT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7C150725-6A12-4CBA-A0D8-71A1C1383801}"/>
              </a:ext>
            </a:extLst>
          </p:cNvPr>
          <p:cNvSpPr txBox="1"/>
          <p:nvPr/>
        </p:nvSpPr>
        <p:spPr>
          <a:xfrm>
            <a:off x="6858740" y="4318988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VAKANT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B4E74DB4-05F6-4CC3-B526-9B8BB3F8B5C2}"/>
              </a:ext>
            </a:extLst>
          </p:cNvPr>
          <p:cNvSpPr txBox="1"/>
          <p:nvPr/>
        </p:nvSpPr>
        <p:spPr>
          <a:xfrm>
            <a:off x="4572000" y="5111607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VAKANT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42CE6A4C-EBEA-4918-A215-465DC6E24054}"/>
              </a:ext>
            </a:extLst>
          </p:cNvPr>
          <p:cNvSpPr txBox="1"/>
          <p:nvPr/>
        </p:nvSpPr>
        <p:spPr>
          <a:xfrm>
            <a:off x="6858740" y="5104945"/>
            <a:ext cx="22105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b="1" dirty="0"/>
              <a:t>Udvalgsmedlem</a:t>
            </a:r>
          </a:p>
          <a:p>
            <a:pPr algn="ctr"/>
            <a:r>
              <a:rPr lang="da-DK" dirty="0"/>
              <a:t>VAKANT</a:t>
            </a:r>
          </a:p>
        </p:txBody>
      </p:sp>
    </p:spTree>
    <p:extLst>
      <p:ext uri="{BB962C8B-B14F-4D97-AF65-F5344CB8AC3E}">
        <p14:creationId xmlns:p14="http://schemas.microsoft.com/office/powerpoint/2010/main" val="313004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uiExpand="1" build="p" animBg="1"/>
      <p:bldP spid="7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Idrætsgymnastik miljøet i Danmark</a:t>
            </a:r>
          </a:p>
        </p:txBody>
      </p:sp>
    </p:spTree>
    <p:extLst>
      <p:ext uri="{BB962C8B-B14F-4D97-AF65-F5344CB8AC3E}">
        <p14:creationId xmlns:p14="http://schemas.microsoft.com/office/powerpoint/2010/main" val="10806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18D6B-3CA5-4822-8D91-EFD44D4A9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2800" dirty="0"/>
            </a:br>
            <a:r>
              <a:rPr lang="da-DK" sz="2800" dirty="0"/>
              <a:t>Idrætsgymnastik miljøet i Danmark</a:t>
            </a:r>
          </a:p>
        </p:txBody>
      </p:sp>
      <p:sp>
        <p:nvSpPr>
          <p:cNvPr id="8" name="Pladsholder til indhold 4">
            <a:extLst>
              <a:ext uri="{FF2B5EF4-FFF2-40B4-BE49-F238E27FC236}">
                <a16:creationId xmlns:a16="http://schemas.microsoft.com/office/drawing/2014/main" id="{2FD108EC-F1E2-4A2A-991D-2F261F0BF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endParaRPr lang="da-DK" b="1" dirty="0"/>
          </a:p>
          <a:p>
            <a:r>
              <a:rPr lang="da-DK" b="1" dirty="0"/>
              <a:t>OL effekten</a:t>
            </a:r>
          </a:p>
          <a:p>
            <a:endParaRPr lang="da-DK" b="1" dirty="0"/>
          </a:p>
          <a:p>
            <a:r>
              <a:rPr lang="da-DK" b="1" dirty="0"/>
              <a:t>Børn 6-10 år</a:t>
            </a:r>
          </a:p>
          <a:p>
            <a:r>
              <a:rPr lang="da-DK" b="1" dirty="0"/>
              <a:t>Børn 10-14 år</a:t>
            </a:r>
          </a:p>
          <a:p>
            <a:r>
              <a:rPr lang="da-DK" b="1" dirty="0"/>
              <a:t>Unge 14-20 år</a:t>
            </a:r>
          </a:p>
          <a:p>
            <a:r>
              <a:rPr lang="da-DK" b="1" dirty="0"/>
              <a:t>Voksne 20 år+</a:t>
            </a:r>
          </a:p>
          <a:p>
            <a:endParaRPr lang="da-DK" b="1" dirty="0"/>
          </a:p>
          <a:p>
            <a:r>
              <a:rPr lang="da-DK" b="1" dirty="0"/>
              <a:t>Corona har påvirket det frivillige arbejde</a:t>
            </a:r>
          </a:p>
          <a:p>
            <a:pPr marL="0" indent="0">
              <a:buNone/>
            </a:pPr>
            <a:endParaRPr lang="da-DK" b="1" dirty="0"/>
          </a:p>
          <a:p>
            <a:pPr marL="0" indent="0">
              <a:buNone/>
            </a:pPr>
            <a:endParaRPr lang="da-DK" b="1" dirty="0"/>
          </a:p>
        </p:txBody>
      </p:sp>
      <p:pic>
        <p:nvPicPr>
          <p:cNvPr id="6" name="Picture 2" descr="Magnet Danmark Og Flag - Magneter - Metal - Copenhagen Souvenir ApS">
            <a:extLst>
              <a:ext uri="{FF2B5EF4-FFF2-40B4-BE49-F238E27FC236}">
                <a16:creationId xmlns:a16="http://schemas.microsoft.com/office/drawing/2014/main" id="{77010A8A-1F62-46EC-BE62-126791D2D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10" y="1546933"/>
            <a:ext cx="4245653" cy="424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1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Årsmødet 2021, herunder vedtægtsforslag</a:t>
            </a:r>
          </a:p>
        </p:txBody>
      </p:sp>
    </p:spTree>
    <p:extLst>
      <p:ext uri="{BB962C8B-B14F-4D97-AF65-F5344CB8AC3E}">
        <p14:creationId xmlns:p14="http://schemas.microsoft.com/office/powerpoint/2010/main" val="12176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79B53-D0C1-4948-9D13-F0FA7EA89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89091"/>
            <a:ext cx="6310583" cy="928547"/>
          </a:xfrm>
        </p:spPr>
        <p:txBody>
          <a:bodyPr>
            <a:normAutofit/>
          </a:bodyPr>
          <a:lstStyle/>
          <a:p>
            <a:br>
              <a:rPr lang="da-DK" sz="2800" dirty="0"/>
            </a:br>
            <a:r>
              <a:rPr lang="da-DK" sz="2800" dirty="0"/>
              <a:t>Praktisk information</a:t>
            </a:r>
          </a:p>
        </p:txBody>
      </p:sp>
      <p:pic>
        <p:nvPicPr>
          <p:cNvPr id="7" name="Picture 2" descr="Billedresultat for reprÃ¦sentantskabsmÃ¸de gymdanmark">
            <a:extLst>
              <a:ext uri="{FF2B5EF4-FFF2-40B4-BE49-F238E27FC236}">
                <a16:creationId xmlns:a16="http://schemas.microsoft.com/office/drawing/2014/main" id="{E9356B15-5CA2-489B-B9FB-86EA8CE1D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50" y="2534835"/>
            <a:ext cx="4094435" cy="272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FE3B21F-12DB-4BF7-BA09-E19AB2E08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2" y="1832211"/>
            <a:ext cx="3537706" cy="82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1280</Words>
  <Application>Microsoft Office PowerPoint</Application>
  <PresentationFormat>Skærmshow (4:3)</PresentationFormat>
  <Paragraphs>416</Paragraphs>
  <Slides>27</Slides>
  <Notes>13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Open Sans</vt:lpstr>
      <vt:lpstr>Office Theme</vt:lpstr>
      <vt:lpstr>PowerPoint-præsentation</vt:lpstr>
      <vt:lpstr>PowerPoint-præsentation</vt:lpstr>
      <vt:lpstr> Agenda</vt:lpstr>
      <vt:lpstr>PowerPoint-præsentation</vt:lpstr>
      <vt:lpstr> UIG 2021-2022</vt:lpstr>
      <vt:lpstr>PowerPoint-præsentation</vt:lpstr>
      <vt:lpstr> Idrætsgymnastik miljøet i Danmark</vt:lpstr>
      <vt:lpstr>PowerPoint-præsentation</vt:lpstr>
      <vt:lpstr> Praktisk information</vt:lpstr>
      <vt:lpstr>PowerPoint-præsentation</vt:lpstr>
      <vt:lpstr> Vedtægtsforslag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Aldersrelateret TræningsKoncept 2.0 - Træning af børn og unge</vt:lpstr>
      <vt:lpstr>ATK 2.0</vt:lpstr>
      <vt:lpstr>Licenstyper og alder</vt:lpstr>
      <vt:lpstr>ATK 2.0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Jakob Maagaard</cp:lastModifiedBy>
  <cp:revision>61</cp:revision>
  <dcterms:created xsi:type="dcterms:W3CDTF">2014-10-22T16:30:50Z</dcterms:created>
  <dcterms:modified xsi:type="dcterms:W3CDTF">2021-09-05T13:42:07Z</dcterms:modified>
</cp:coreProperties>
</file>